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64" r:id="rId4"/>
    <p:sldId id="258" r:id="rId5"/>
    <p:sldId id="262" r:id="rId6"/>
    <p:sldId id="263" r:id="rId7"/>
    <p:sldId id="261" r:id="rId8"/>
    <p:sldId id="267" r:id="rId9"/>
    <p:sldId id="268" r:id="rId10"/>
    <p:sldId id="269" r:id="rId11"/>
    <p:sldId id="270" r:id="rId12"/>
    <p:sldId id="265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9575E-4031-488E-9460-E7913FE069FD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EAF47-8A3C-4AF1-B84C-F26D1B307D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72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998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43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52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230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5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113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137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4255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603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41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004B302-8167-434D-9FEA-932B89CEE156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19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3B5661B-665A-99BB-1718-184626BB4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3600" dirty="0">
                <a:solidFill>
                  <a:srgbClr val="FFFFFF"/>
                </a:solidFill>
              </a:rPr>
              <a:t>乒乓</a:t>
            </a:r>
            <a:r>
              <a:rPr lang="en-US" altLang="zh-TW" sz="3600" dirty="0">
                <a:solidFill>
                  <a:srgbClr val="FFFFFF"/>
                </a:solidFill>
              </a:rPr>
              <a:t>BATTLE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FB4E6A8-20BB-9CE2-132F-6D7DB7AC3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指導教授 </a:t>
            </a:r>
            <a:r>
              <a:rPr lang="en-US" altLang="zh-TW" sz="1500" dirty="0">
                <a:solidFill>
                  <a:srgbClr val="FFFFFF"/>
                </a:solidFill>
                <a:latin typeface="+mn-lt"/>
              </a:rPr>
              <a:t>: </a:t>
            </a:r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陳朝烈 教授</a:t>
            </a:r>
            <a:endParaRPr lang="en-US" altLang="zh-TW" sz="1500" dirty="0">
              <a:solidFill>
                <a:srgbClr val="FFFFFF"/>
              </a:solidFill>
              <a:latin typeface="+mn-lt"/>
            </a:endParaRPr>
          </a:p>
          <a:p>
            <a:endParaRPr lang="en-US" altLang="zh-TW" sz="1500" dirty="0">
              <a:solidFill>
                <a:srgbClr val="FFFFFF"/>
              </a:solidFill>
              <a:latin typeface="+mn-lt"/>
            </a:endParaRPr>
          </a:p>
          <a:p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組長 </a:t>
            </a:r>
            <a:r>
              <a:rPr lang="en-US" altLang="zh-TW" sz="1500" dirty="0">
                <a:solidFill>
                  <a:srgbClr val="FFFFFF"/>
                </a:solidFill>
                <a:latin typeface="+mn-lt"/>
              </a:rPr>
              <a:t>: </a:t>
            </a:r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余立凱</a:t>
            </a:r>
            <a:endParaRPr lang="en-US" altLang="zh-TW" sz="1500" dirty="0">
              <a:solidFill>
                <a:srgbClr val="FFFFFF"/>
              </a:solidFill>
              <a:latin typeface="+mn-lt"/>
            </a:endParaRPr>
          </a:p>
          <a:p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組員 </a:t>
            </a:r>
            <a:r>
              <a:rPr lang="en-US" altLang="zh-TW" sz="1500" dirty="0">
                <a:solidFill>
                  <a:srgbClr val="FFFFFF"/>
                </a:solidFill>
                <a:latin typeface="+mn-lt"/>
              </a:rPr>
              <a:t>: </a:t>
            </a:r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康佳元</a:t>
            </a:r>
            <a:endParaRPr lang="en-US" altLang="zh-TW" sz="1500" dirty="0">
              <a:solidFill>
                <a:srgbClr val="FFFFFF"/>
              </a:solidFill>
              <a:latin typeface="+mn-lt"/>
            </a:endParaRPr>
          </a:p>
          <a:p>
            <a:endParaRPr lang="en-US" altLang="zh-TW" sz="1500" dirty="0">
              <a:solidFill>
                <a:srgbClr val="FFFFFF"/>
              </a:solidFill>
              <a:latin typeface="+mn-lt"/>
            </a:endParaRPr>
          </a:p>
          <a:p>
            <a:endParaRPr lang="en-US" altLang="zh-TW" sz="15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D37469B-F4B7-FB04-53FB-66FF7A6F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58" r="26999" b="-1"/>
          <a:stretch>
            <a:fillRect/>
          </a:stretch>
        </p:blipFill>
        <p:spPr>
          <a:xfrm>
            <a:off x="4842429" y="640080"/>
            <a:ext cx="659725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1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5FFA92-FA72-4F39-B966-9B26B7BD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</a:t>
            </a:r>
            <a:r>
              <a:rPr lang="zh-TW" altLang="en-US" b="1" dirty="0"/>
              <a:t>預測球反彈的軌跡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22B33A-1095-4268-8268-54457D768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/>
              <a:t>功能描述：</a:t>
            </a:r>
            <a:br>
              <a:rPr lang="zh-TW" altLang="en-US" dirty="0"/>
            </a:br>
            <a:r>
              <a:rPr lang="zh-TW" altLang="en-US" dirty="0"/>
              <a:t>系統能夠準確預測來球在擊中地面後的反彈軌跡，並根據此軌跡指導球拍操作。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驗收條件：</a:t>
            </a:r>
            <a:endParaRPr lang="zh-TW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預測精度</a:t>
            </a:r>
            <a:r>
              <a:rPr lang="zh-TW" altLang="en-US" dirty="0"/>
              <a:t>：系統能夠根據球的速度、角度、彈性等因素準確預測反彈軌跡，誤差範圍應在可接受的範圍內。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反應時間</a:t>
            </a:r>
            <a:r>
              <a:rPr lang="zh-TW" altLang="en-US" dirty="0"/>
              <a:t>：系統應在極短時間內計算並預測的反彈軌跡。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穩定性</a:t>
            </a:r>
            <a:r>
              <a:rPr lang="zh-TW" altLang="en-US" dirty="0"/>
              <a:t>：無論球速多快，預測結果應始終穩定且一致。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2481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042546-358D-48DB-801D-5AA7979A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 </a:t>
            </a:r>
            <a:r>
              <a:rPr lang="zh-TW" altLang="en-US" b="1" dirty="0"/>
              <a:t>預測對方回擊路線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CC763D-4CD4-4FE5-A7C0-A40FF325F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/>
              <a:t>功能描述：</a:t>
            </a:r>
            <a:br>
              <a:rPr lang="zh-TW" altLang="en-US" dirty="0"/>
            </a:br>
            <a:r>
              <a:rPr lang="zh-TW" altLang="en-US" dirty="0"/>
              <a:t>系統能夠預測對手回擊的球路，包括球的速度、方向和角度，並根據此信息調整球拍位置。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驗收條件：</a:t>
            </a:r>
            <a:endParaRPr lang="zh-TW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準確度</a:t>
            </a:r>
            <a:r>
              <a:rPr lang="zh-TW" altLang="en-US" dirty="0"/>
              <a:t>：</a:t>
            </a:r>
            <a:r>
              <a:rPr lang="en-US" altLang="zh-TW" dirty="0"/>
              <a:t>AI</a:t>
            </a:r>
            <a:r>
              <a:rPr lang="zh-TW" altLang="en-US" dirty="0"/>
              <a:t>能夠準確預測對手回擊的方向、角度與速度，誤差範圍應小於可接受的限度（例如誤差範圍小於</a:t>
            </a:r>
            <a:r>
              <a:rPr lang="en-US" altLang="zh-TW" dirty="0"/>
              <a:t>5</a:t>
            </a:r>
            <a:r>
              <a:rPr lang="zh-TW" altLang="en-US" dirty="0"/>
              <a:t>或</a:t>
            </a:r>
            <a:r>
              <a:rPr lang="en-US" altLang="zh-TW" dirty="0"/>
              <a:t>1</a:t>
            </a:r>
            <a:r>
              <a:rPr lang="zh-TW" altLang="en-US" dirty="0"/>
              <a:t>）。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即時性</a:t>
            </a:r>
            <a:r>
              <a:rPr lang="zh-TW" altLang="en-US" dirty="0"/>
              <a:t>：預測必須在對手回擊動作完成後的瞬間即時更新，無延遲現象。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預測穩定性</a:t>
            </a:r>
            <a:r>
              <a:rPr lang="zh-TW" altLang="en-US" dirty="0"/>
              <a:t>：系統預測的回擊路線應穩定可靠，不受外部因素如環境變化或隨機性影響</a:t>
            </a:r>
            <a:r>
              <a:rPr lang="en-US" altLang="zh-TW" dirty="0"/>
              <a:t>(</a:t>
            </a:r>
            <a:r>
              <a:rPr lang="zh-TW" altLang="en-US" dirty="0"/>
              <a:t>障礙物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1776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84F994-5702-477B-83F0-5792C21A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演算法遊玩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47BC59-7C94-427F-81CB-996734294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45734"/>
            <a:ext cx="10058400" cy="4023360"/>
          </a:xfrm>
        </p:spPr>
        <p:txBody>
          <a:bodyPr/>
          <a:lstStyle/>
          <a:p>
            <a:r>
              <a:rPr lang="en-US" altLang="zh-TW" dirty="0"/>
              <a:t>GPT (blue)</a:t>
            </a:r>
          </a:p>
          <a:p>
            <a:r>
              <a:rPr lang="en-US" altLang="zh-TW" dirty="0"/>
              <a:t>      VS </a:t>
            </a:r>
          </a:p>
          <a:p>
            <a:r>
              <a:rPr lang="en-US" altLang="zh-TW" dirty="0"/>
              <a:t>Gemini(red)</a:t>
            </a:r>
          </a:p>
          <a:p>
            <a:r>
              <a:rPr lang="zh-TW" altLang="en-US" dirty="0"/>
              <a:t>蒐集樣本</a:t>
            </a:r>
          </a:p>
        </p:txBody>
      </p:sp>
      <p:pic>
        <p:nvPicPr>
          <p:cNvPr id="4" name="PAIA Game_ pingpong v3.0.1 FPS_ 29.85 2025-11-27 14-10-15">
            <a:hlinkClick r:id="" action="ppaction://media"/>
            <a:extLst>
              <a:ext uri="{FF2B5EF4-FFF2-40B4-BE49-F238E27FC236}">
                <a16:creationId xmlns:a16="http://schemas.microsoft.com/office/drawing/2014/main" id="{EA3A517C-686F-4390-8420-06BEBC9C53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1786" y="1917333"/>
            <a:ext cx="7275109" cy="386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0E407-71B0-092E-9E0B-CA7061AFB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資料收集</a:t>
            </a:r>
            <a:r>
              <a:rPr lang="en-US" altLang="zh-TW" dirty="0"/>
              <a:t>-</a:t>
            </a:r>
            <a:r>
              <a:rPr lang="zh-TW" altLang="en-US" dirty="0"/>
              <a:t>流程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83086E2-7165-0A8C-A2CB-1F69B124F097}"/>
              </a:ext>
            </a:extLst>
          </p:cNvPr>
          <p:cNvSpPr/>
          <p:nvPr/>
        </p:nvSpPr>
        <p:spPr>
          <a:xfrm>
            <a:off x="5430333" y="2007226"/>
            <a:ext cx="1331333" cy="694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樣本集</a:t>
            </a:r>
            <a:endParaRPr lang="en-US" altLang="zh-TW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20FB859-1C85-1E8C-7732-4AF83A788E84}"/>
              </a:ext>
            </a:extLst>
          </p:cNvPr>
          <p:cNvSpPr/>
          <p:nvPr/>
        </p:nvSpPr>
        <p:spPr>
          <a:xfrm>
            <a:off x="7730592" y="2833332"/>
            <a:ext cx="1361813" cy="694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KNN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256F663-0AD2-EF34-0954-F8A3A6B8C3C8}"/>
              </a:ext>
            </a:extLst>
          </p:cNvPr>
          <p:cNvSpPr/>
          <p:nvPr/>
        </p:nvSpPr>
        <p:spPr>
          <a:xfrm>
            <a:off x="7730592" y="4148195"/>
            <a:ext cx="1331333" cy="694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訓練</a:t>
            </a:r>
            <a:endParaRPr lang="en-US" altLang="zh-TW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AE70B13-90BC-755C-156C-2FFBC34A382C}"/>
              </a:ext>
            </a:extLst>
          </p:cNvPr>
          <p:cNvSpPr/>
          <p:nvPr/>
        </p:nvSpPr>
        <p:spPr>
          <a:xfrm>
            <a:off x="5430332" y="5120641"/>
            <a:ext cx="1331333" cy="694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Model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CF06EC0-DED7-2F21-D8C5-5F8AA10EAEEE}"/>
              </a:ext>
            </a:extLst>
          </p:cNvPr>
          <p:cNvSpPr/>
          <p:nvPr/>
        </p:nvSpPr>
        <p:spPr>
          <a:xfrm>
            <a:off x="3523097" y="4177969"/>
            <a:ext cx="1331333" cy="694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使用</a:t>
            </a:r>
            <a:r>
              <a:rPr lang="en-US" altLang="zh-TW" dirty="0"/>
              <a:t>Model</a:t>
            </a:r>
            <a:r>
              <a:rPr lang="zh-TW" altLang="en-US" dirty="0"/>
              <a:t>遊玩</a:t>
            </a:r>
            <a:endParaRPr lang="en-US" altLang="zh-TW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77CABAC-6FE8-4086-4074-04D0164042F9}"/>
              </a:ext>
            </a:extLst>
          </p:cNvPr>
          <p:cNvSpPr/>
          <p:nvPr/>
        </p:nvSpPr>
        <p:spPr>
          <a:xfrm>
            <a:off x="3523097" y="2957665"/>
            <a:ext cx="1331333" cy="694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獲得</a:t>
            </a:r>
            <a:endParaRPr lang="en-US" altLang="zh-TW" dirty="0"/>
          </a:p>
          <a:p>
            <a:pPr algn="ctr"/>
            <a:r>
              <a:rPr lang="zh-TW" altLang="en-US" dirty="0"/>
              <a:t>新樣本</a:t>
            </a:r>
            <a:endParaRPr lang="en-US" altLang="zh-TW" dirty="0"/>
          </a:p>
        </p:txBody>
      </p:sp>
      <p:cxnSp>
        <p:nvCxnSpPr>
          <p:cNvPr id="10" name="接點: 弧形 9">
            <a:extLst>
              <a:ext uri="{FF2B5EF4-FFF2-40B4-BE49-F238E27FC236}">
                <a16:creationId xmlns:a16="http://schemas.microsoft.com/office/drawing/2014/main" id="{6D595758-E67A-E635-DD16-5FAD0A6B41E2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6761666" y="2354705"/>
            <a:ext cx="1649833" cy="4786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8FB28C4C-4B7A-F850-EE67-7A592B05190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8093927" y="3830622"/>
            <a:ext cx="619905" cy="152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B8F2EC98-732A-EA1A-71AC-9CB77CFEF8CD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rot="5400000">
            <a:off x="7266479" y="4338339"/>
            <a:ext cx="624967" cy="16345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89ACF963-0E57-E6E7-339F-802209FB09B2}"/>
              </a:ext>
            </a:extLst>
          </p:cNvPr>
          <p:cNvCxnSpPr>
            <a:cxnSpLocks/>
            <a:stCxn id="7" idx="1"/>
            <a:endCxn id="8" idx="2"/>
          </p:cNvCxnSpPr>
          <p:nvPr/>
        </p:nvCxnSpPr>
        <p:spPr>
          <a:xfrm rot="10800000">
            <a:off x="4188764" y="4872928"/>
            <a:ext cx="1241568" cy="5951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弧形 13">
            <a:extLst>
              <a:ext uri="{FF2B5EF4-FFF2-40B4-BE49-F238E27FC236}">
                <a16:creationId xmlns:a16="http://schemas.microsoft.com/office/drawing/2014/main" id="{91A6E13D-D67F-91C7-BCA6-BF8416B10B32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rot="5400000" flipH="1" flipV="1">
            <a:off x="3926091" y="3915296"/>
            <a:ext cx="525346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弧形 14">
            <a:extLst>
              <a:ext uri="{FF2B5EF4-FFF2-40B4-BE49-F238E27FC236}">
                <a16:creationId xmlns:a16="http://schemas.microsoft.com/office/drawing/2014/main" id="{6AA97EC1-052D-8B94-F6A3-516DE4B35CDE}"/>
              </a:ext>
            </a:extLst>
          </p:cNvPr>
          <p:cNvCxnSpPr>
            <a:cxnSpLocks/>
            <a:stCxn id="9" idx="0"/>
            <a:endCxn id="4" idx="1"/>
          </p:cNvCxnSpPr>
          <p:nvPr/>
        </p:nvCxnSpPr>
        <p:spPr>
          <a:xfrm rot="5400000" flipH="1" flipV="1">
            <a:off x="4508068" y="2035401"/>
            <a:ext cx="602960" cy="12415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BA5FFF7-D36A-69D9-7E6F-F3E3B840BE3A}"/>
              </a:ext>
            </a:extLst>
          </p:cNvPr>
          <p:cNvSpPr/>
          <p:nvPr/>
        </p:nvSpPr>
        <p:spPr>
          <a:xfrm>
            <a:off x="1374539" y="2957665"/>
            <a:ext cx="1420954" cy="694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演算法遊玩增加樣本</a:t>
            </a:r>
            <a:endParaRPr lang="en-US" altLang="zh-TW" dirty="0"/>
          </a:p>
        </p:txBody>
      </p:sp>
      <p:cxnSp>
        <p:nvCxnSpPr>
          <p:cNvPr id="17" name="接點: 弧形 16">
            <a:extLst>
              <a:ext uri="{FF2B5EF4-FFF2-40B4-BE49-F238E27FC236}">
                <a16:creationId xmlns:a16="http://schemas.microsoft.com/office/drawing/2014/main" id="{AFA26A12-FBAD-9522-3B4B-BCC1E7BD4374}"/>
              </a:ext>
            </a:extLst>
          </p:cNvPr>
          <p:cNvCxnSpPr>
            <a:cxnSpLocks/>
            <a:stCxn id="16" idx="0"/>
            <a:endCxn id="4" idx="1"/>
          </p:cNvCxnSpPr>
          <p:nvPr/>
        </p:nvCxnSpPr>
        <p:spPr>
          <a:xfrm rot="5400000" flipH="1" flipV="1">
            <a:off x="3456194" y="983527"/>
            <a:ext cx="602960" cy="334531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11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BA189-1574-9B5D-B736-B3385FAD7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113817-F446-FC96-6848-E6B370BC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資料收集</a:t>
            </a:r>
            <a:r>
              <a:rPr lang="en-US" altLang="zh-TW" dirty="0"/>
              <a:t>-</a:t>
            </a:r>
            <a:r>
              <a:rPr lang="zh-TW" altLang="en-US" dirty="0"/>
              <a:t>樣本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E8479EA8-DEEF-B45E-7812-1D4B86BA5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652" y="2096181"/>
            <a:ext cx="5048250" cy="397192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FEA1302D-1B60-1D4E-A3EC-78198E0EF25E}"/>
              </a:ext>
            </a:extLst>
          </p:cNvPr>
          <p:cNvSpPr txBox="1"/>
          <p:nvPr/>
        </p:nvSpPr>
        <p:spPr>
          <a:xfrm>
            <a:off x="6688183" y="2177143"/>
            <a:ext cx="3770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依序為：球的</a:t>
            </a:r>
            <a:r>
              <a:rPr lang="en-US" altLang="zh-TW" dirty="0"/>
              <a:t>X</a:t>
            </a:r>
            <a:r>
              <a:rPr lang="zh-TW" altLang="en-US" dirty="0"/>
              <a:t>座標、球的</a:t>
            </a:r>
            <a:r>
              <a:rPr lang="en-US" altLang="zh-TW" dirty="0"/>
              <a:t>Y</a:t>
            </a:r>
            <a:r>
              <a:rPr lang="zh-TW" altLang="en-US" dirty="0"/>
              <a:t>座標、障礙物</a:t>
            </a:r>
            <a:r>
              <a:rPr lang="en-US" altLang="zh-TW" dirty="0"/>
              <a:t>X</a:t>
            </a:r>
            <a:r>
              <a:rPr lang="zh-TW" altLang="en-US" dirty="0"/>
              <a:t>座標、障礙物</a:t>
            </a:r>
            <a:r>
              <a:rPr lang="en-US" altLang="zh-TW" dirty="0"/>
              <a:t>Y</a:t>
            </a:r>
            <a:r>
              <a:rPr lang="zh-TW" altLang="en-US" dirty="0"/>
              <a:t>座標，板子</a:t>
            </a:r>
            <a:r>
              <a:rPr lang="en-US" altLang="zh-TW" dirty="0"/>
              <a:t>X</a:t>
            </a:r>
            <a:r>
              <a:rPr lang="zh-TW" altLang="en-US" dirty="0"/>
              <a:t>座標</a:t>
            </a:r>
          </a:p>
        </p:txBody>
      </p:sp>
    </p:spTree>
    <p:extLst>
      <p:ext uri="{BB962C8B-B14F-4D97-AF65-F5344CB8AC3E}">
        <p14:creationId xmlns:p14="http://schemas.microsoft.com/office/powerpoint/2010/main" val="2960240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966A8D-A1C8-2A1A-B6A4-4019A2D2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6657FF-7C4C-D11E-C2D1-163F66B44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球拍能夠左右平移</a:t>
            </a:r>
            <a:endParaRPr lang="en-US" altLang="zh-TW" dirty="0"/>
          </a:p>
          <a:p>
            <a:pPr lvl="1"/>
            <a:r>
              <a:rPr lang="zh-TW" altLang="en-US" dirty="0"/>
              <a:t>發球</a:t>
            </a:r>
            <a:endParaRPr lang="en-US" altLang="zh-TW" dirty="0"/>
          </a:p>
          <a:p>
            <a:pPr lvl="1"/>
            <a:r>
              <a:rPr lang="zh-TW" altLang="en-US" dirty="0"/>
              <a:t>預測球反彈的軌跡</a:t>
            </a:r>
            <a:endParaRPr lang="en-US" altLang="zh-TW" dirty="0"/>
          </a:p>
          <a:p>
            <a:pPr lvl="1"/>
            <a:r>
              <a:rPr lang="zh-TW" altLang="en-US" dirty="0"/>
              <a:t>預測對方回擊路線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系統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Window10</a:t>
            </a:r>
            <a:r>
              <a:rPr lang="zh-TW" altLang="en-US" dirty="0"/>
              <a:t>、</a:t>
            </a:r>
            <a:r>
              <a:rPr lang="en-US" altLang="zh-TW" dirty="0"/>
              <a:t>11</a:t>
            </a:r>
          </a:p>
          <a:p>
            <a:r>
              <a:rPr lang="en-US" altLang="zh-TW" dirty="0"/>
              <a:t>Python3.11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9BCB5A-571C-477D-D0B4-0F8F345B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147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1D35B-225A-4BAB-8486-DB5640143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5DE6B-83B5-459D-B15A-0E084B04E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限制</a:t>
            </a:r>
            <a:endParaRPr lang="en-US" altLang="zh-TW" b="0" i="0" dirty="0">
              <a:solidFill>
                <a:srgbClr val="000000"/>
              </a:solidFill>
              <a:effectLst/>
              <a:latin typeface="Roboto" panose="020B06040202020202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螢幕大小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200 x 500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板子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40 x 10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球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10 x 10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障礙物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30 x 20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6413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1C6D3-B692-83C9-92EF-FD173EEB0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434893"/>
            <a:ext cx="10058400" cy="1450757"/>
          </a:xfrm>
        </p:spPr>
        <p:txBody>
          <a:bodyPr/>
          <a:lstStyle/>
          <a:p>
            <a:pPr algn="ctr"/>
            <a:r>
              <a:rPr lang="en-US" altLang="zh-TW" dirty="0"/>
              <a:t>Breakdown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79B3F54-103C-5612-8387-B0A002B902E8}"/>
              </a:ext>
            </a:extLst>
          </p:cNvPr>
          <p:cNvSpPr/>
          <p:nvPr/>
        </p:nvSpPr>
        <p:spPr>
          <a:xfrm>
            <a:off x="5048597" y="1015864"/>
            <a:ext cx="1992285" cy="80356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Ping</a:t>
            </a:r>
            <a:r>
              <a:rPr lang="zh-TW" altLang="en-US" dirty="0"/>
              <a:t> </a:t>
            </a:r>
            <a:r>
              <a:rPr lang="en-US" altLang="zh-TW" dirty="0"/>
              <a:t>Pong</a:t>
            </a:r>
            <a:r>
              <a:rPr lang="zh-TW" altLang="en-US" dirty="0"/>
              <a:t> </a:t>
            </a:r>
            <a:r>
              <a:rPr lang="en-US" altLang="zh-TW" dirty="0"/>
              <a:t>Battle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F88D577-1E1D-5032-0EC3-D506E49C56FA}"/>
              </a:ext>
            </a:extLst>
          </p:cNvPr>
          <p:cNvSpPr/>
          <p:nvPr/>
        </p:nvSpPr>
        <p:spPr>
          <a:xfrm>
            <a:off x="5048597" y="2305721"/>
            <a:ext cx="1992285" cy="80356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遊戲規則</a:t>
            </a:r>
            <a:endParaRPr lang="en-US" altLang="zh-TW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484A1C8-3C27-6AA6-11A3-E486C3569B35}"/>
              </a:ext>
            </a:extLst>
          </p:cNvPr>
          <p:cNvSpPr/>
          <p:nvPr/>
        </p:nvSpPr>
        <p:spPr>
          <a:xfrm>
            <a:off x="1185950" y="2324198"/>
            <a:ext cx="1992285" cy="80356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物件</a:t>
            </a:r>
            <a:endParaRPr lang="en-US" altLang="zh-TW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A1D1E85-DDB5-6AD2-150D-9EB57F4781B8}"/>
              </a:ext>
            </a:extLst>
          </p:cNvPr>
          <p:cNvSpPr/>
          <p:nvPr/>
        </p:nvSpPr>
        <p:spPr>
          <a:xfrm>
            <a:off x="8923249" y="2324197"/>
            <a:ext cx="1992285" cy="80356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action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BF45171-C4A6-CBEB-397D-1A61B89A8110}"/>
              </a:ext>
            </a:extLst>
          </p:cNvPr>
          <p:cNvSpPr/>
          <p:nvPr/>
        </p:nvSpPr>
        <p:spPr>
          <a:xfrm>
            <a:off x="1992285" y="4080928"/>
            <a:ext cx="1185950" cy="64134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r>
              <a:rPr lang="zh-TW" altLang="en-US" dirty="0"/>
              <a:t>拍子</a:t>
            </a:r>
            <a:endParaRPr lang="en-US" altLang="zh-TW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907F03F-8BC4-573D-9871-0F7018E4479F}"/>
              </a:ext>
            </a:extLst>
          </p:cNvPr>
          <p:cNvSpPr/>
          <p:nvPr/>
        </p:nvSpPr>
        <p:spPr>
          <a:xfrm>
            <a:off x="1992285" y="5727881"/>
            <a:ext cx="1185950" cy="64134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r>
              <a:rPr lang="zh-TW" altLang="en-US" dirty="0"/>
              <a:t>球</a:t>
            </a:r>
            <a:endParaRPr lang="en-US" altLang="zh-TW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9D9E5B7-E25C-AC14-A7CD-EE166864E89C}"/>
              </a:ext>
            </a:extLst>
          </p:cNvPr>
          <p:cNvSpPr/>
          <p:nvPr/>
        </p:nvSpPr>
        <p:spPr>
          <a:xfrm>
            <a:off x="1992285" y="3303002"/>
            <a:ext cx="1185950" cy="64134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邊界</a:t>
            </a:r>
            <a:endParaRPr lang="en-US" altLang="zh-TW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A67FEBA6-7947-6153-710F-8B9C4036C005}"/>
              </a:ext>
            </a:extLst>
          </p:cNvPr>
          <p:cNvSpPr/>
          <p:nvPr/>
        </p:nvSpPr>
        <p:spPr>
          <a:xfrm>
            <a:off x="6044739" y="3542568"/>
            <a:ext cx="1818637" cy="80356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r>
              <a:rPr lang="zh-TW" altLang="en-US" dirty="0"/>
              <a:t>球抵達球拍或畫面邊界反彈</a:t>
            </a:r>
            <a:endParaRPr lang="en-US" altLang="zh-TW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94949EB-2454-C585-9CE4-ECBC1BDFCC6C}"/>
              </a:ext>
            </a:extLst>
          </p:cNvPr>
          <p:cNvSpPr/>
          <p:nvPr/>
        </p:nvSpPr>
        <p:spPr>
          <a:xfrm>
            <a:off x="10044898" y="3476513"/>
            <a:ext cx="1444106" cy="60441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球拍移動</a:t>
            </a:r>
            <a:endParaRPr lang="en-US" altLang="zh-TW" dirty="0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5F902CAF-4563-461D-8670-9DEEF03FBC10}"/>
              </a:ext>
            </a:extLst>
          </p:cNvPr>
          <p:cNvSpPr/>
          <p:nvPr/>
        </p:nvSpPr>
        <p:spPr>
          <a:xfrm>
            <a:off x="6076733" y="4498462"/>
            <a:ext cx="1818637" cy="80356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球抵達上下畫面邊界，會加分，並重置</a:t>
            </a:r>
            <a:endParaRPr lang="en-US" altLang="zh-TW" dirty="0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4F8CC517-75FF-42D5-BAF4-80E9675C1CD4}"/>
              </a:ext>
            </a:extLst>
          </p:cNvPr>
          <p:cNvSpPr/>
          <p:nvPr/>
        </p:nvSpPr>
        <p:spPr>
          <a:xfrm>
            <a:off x="6076732" y="5454356"/>
            <a:ext cx="1818637" cy="80356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當任一方分數達到</a:t>
            </a:r>
            <a:r>
              <a:rPr lang="en-US" altLang="zh-TW" dirty="0"/>
              <a:t>5</a:t>
            </a:r>
            <a:r>
              <a:rPr lang="zh-TW" altLang="en-US" dirty="0"/>
              <a:t>分，重置遊戲</a:t>
            </a:r>
            <a:endParaRPr lang="en-US" altLang="zh-TW" dirty="0"/>
          </a:p>
        </p:txBody>
      </p: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C93CD9E0-ABFA-44E6-BD3B-40680F777CC9}"/>
              </a:ext>
            </a:extLst>
          </p:cNvPr>
          <p:cNvCxnSpPr>
            <a:endCxn id="18" idx="1"/>
          </p:cNvCxnSpPr>
          <p:nvPr/>
        </p:nvCxnSpPr>
        <p:spPr>
          <a:xfrm rot="16200000" flipH="1">
            <a:off x="5447019" y="3346628"/>
            <a:ext cx="835065" cy="3603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03C532EA-C8CB-41A2-8E6A-2D5166547AAB}"/>
              </a:ext>
            </a:extLst>
          </p:cNvPr>
          <p:cNvCxnSpPr>
            <a:endCxn id="29" idx="1"/>
          </p:cNvCxnSpPr>
          <p:nvPr/>
        </p:nvCxnSpPr>
        <p:spPr>
          <a:xfrm rot="16200000" flipH="1">
            <a:off x="4985069" y="3808578"/>
            <a:ext cx="1790959" cy="3923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8CF24454-D6E2-4635-A3C7-BFFF00F791EC}"/>
              </a:ext>
            </a:extLst>
          </p:cNvPr>
          <p:cNvCxnSpPr>
            <a:endCxn id="31" idx="1"/>
          </p:cNvCxnSpPr>
          <p:nvPr/>
        </p:nvCxnSpPr>
        <p:spPr>
          <a:xfrm rot="16200000" flipH="1">
            <a:off x="4507120" y="4286525"/>
            <a:ext cx="2746854" cy="3923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649AB223-0B54-45F2-AD59-8F967A07BF94}"/>
              </a:ext>
            </a:extLst>
          </p:cNvPr>
          <p:cNvSpPr/>
          <p:nvPr/>
        </p:nvSpPr>
        <p:spPr>
          <a:xfrm>
            <a:off x="1992285" y="4904404"/>
            <a:ext cx="1185950" cy="64134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r>
              <a:rPr lang="zh-TW" altLang="en-US" dirty="0"/>
              <a:t>障礙物</a:t>
            </a:r>
            <a:endParaRPr lang="en-US" altLang="zh-TW" dirty="0"/>
          </a:p>
        </p:txBody>
      </p: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7A1F59E6-AA66-46BD-92E5-18E6AEF92D48}"/>
              </a:ext>
            </a:extLst>
          </p:cNvPr>
          <p:cNvCxnSpPr>
            <a:endCxn id="11" idx="1"/>
          </p:cNvCxnSpPr>
          <p:nvPr/>
        </p:nvCxnSpPr>
        <p:spPr>
          <a:xfrm rot="16200000" flipH="1">
            <a:off x="1159179" y="3568496"/>
            <a:ext cx="1273842" cy="3923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ADCFF737-4F78-4F5D-AA8C-156FA2A73145}"/>
              </a:ext>
            </a:extLst>
          </p:cNvPr>
          <p:cNvCxnSpPr>
            <a:endCxn id="36" idx="1"/>
          </p:cNvCxnSpPr>
          <p:nvPr/>
        </p:nvCxnSpPr>
        <p:spPr>
          <a:xfrm rot="16200000" flipH="1">
            <a:off x="747441" y="3980233"/>
            <a:ext cx="2097319" cy="3923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29A83E29-C7B6-409F-B048-2A8B79299B11}"/>
              </a:ext>
            </a:extLst>
          </p:cNvPr>
          <p:cNvCxnSpPr>
            <a:endCxn id="12" idx="1"/>
          </p:cNvCxnSpPr>
          <p:nvPr/>
        </p:nvCxnSpPr>
        <p:spPr>
          <a:xfrm rot="16200000" flipH="1">
            <a:off x="335702" y="4391971"/>
            <a:ext cx="2920797" cy="3923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21511A26-D4EC-4757-BAB9-0D136407D537}"/>
              </a:ext>
            </a:extLst>
          </p:cNvPr>
          <p:cNvCxnSpPr>
            <a:endCxn id="13" idx="1"/>
          </p:cNvCxnSpPr>
          <p:nvPr/>
        </p:nvCxnSpPr>
        <p:spPr>
          <a:xfrm rot="16200000" flipH="1">
            <a:off x="1538903" y="3170294"/>
            <a:ext cx="514394" cy="3923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CC39AF48-6A2C-4138-95CF-9B5AB00A13BD}"/>
              </a:ext>
            </a:extLst>
          </p:cNvPr>
          <p:cNvCxnSpPr>
            <a:stCxn id="4" idx="2"/>
            <a:endCxn id="8" idx="0"/>
          </p:cNvCxnSpPr>
          <p:nvPr/>
        </p:nvCxnSpPr>
        <p:spPr>
          <a:xfrm rot="5400000">
            <a:off x="5801593" y="2062574"/>
            <a:ext cx="48629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46BC77C9-3C3C-47CB-A750-EFEA3AD80B34}"/>
              </a:ext>
            </a:extLst>
          </p:cNvPr>
          <p:cNvCxnSpPr>
            <a:stCxn id="4" idx="2"/>
            <a:endCxn id="9" idx="0"/>
          </p:cNvCxnSpPr>
          <p:nvPr/>
        </p:nvCxnSpPr>
        <p:spPr>
          <a:xfrm rot="5400000">
            <a:off x="3861032" y="140489"/>
            <a:ext cx="504771" cy="38626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4E43B6B5-1A13-4C78-AF06-4533C6F575C9}"/>
              </a:ext>
            </a:extLst>
          </p:cNvPr>
          <p:cNvCxnSpPr>
            <a:stCxn id="4" idx="2"/>
            <a:endCxn id="10" idx="0"/>
          </p:cNvCxnSpPr>
          <p:nvPr/>
        </p:nvCxnSpPr>
        <p:spPr>
          <a:xfrm rot="16200000" flipH="1">
            <a:off x="7729681" y="134486"/>
            <a:ext cx="504770" cy="38746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6A09F7AB-7C8E-4AE7-A6DF-5E396AAF13E2}"/>
              </a:ext>
            </a:extLst>
          </p:cNvPr>
          <p:cNvCxnSpPr>
            <a:stCxn id="10" idx="2"/>
            <a:endCxn id="19" idx="1"/>
          </p:cNvCxnSpPr>
          <p:nvPr/>
        </p:nvCxnSpPr>
        <p:spPr>
          <a:xfrm rot="16200000" flipH="1">
            <a:off x="9656665" y="3390487"/>
            <a:ext cx="650961" cy="1255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949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306119-ADC7-5659-2FDD-0DD96E22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Model-KNN</a:t>
            </a:r>
            <a:r>
              <a:rPr lang="zh-TW" altLang="en-US" dirty="0"/>
              <a:t>分類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3A01DB-6DE5-471B-A48A-4D6517B7C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3" y="2064552"/>
            <a:ext cx="3743847" cy="18862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BAE49C-4000-4415-BB5A-F12736218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910" y="2360667"/>
            <a:ext cx="3658111" cy="143847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7986D27-F5D0-4302-B2CA-EF841218C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700" y="2532141"/>
            <a:ext cx="4039164" cy="126700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5922768-F3DA-40C6-A6AC-5833E64D5BB4}"/>
              </a:ext>
            </a:extLst>
          </p:cNvPr>
          <p:cNvSpPr txBox="1"/>
          <p:nvPr/>
        </p:nvSpPr>
        <p:spPr>
          <a:xfrm>
            <a:off x="652191" y="3962320"/>
            <a:ext cx="240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0" dirty="0">
                <a:solidFill>
                  <a:srgbClr val="242424"/>
                </a:solidFill>
                <a:effectLst/>
                <a:latin typeface="sohne"/>
              </a:rPr>
              <a:t>Euclidean distance</a:t>
            </a:r>
          </a:p>
          <a:p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950ECDC-D70D-470D-AEE2-723D79237E1B}"/>
              </a:ext>
            </a:extLst>
          </p:cNvPr>
          <p:cNvSpPr txBox="1"/>
          <p:nvPr/>
        </p:nvSpPr>
        <p:spPr>
          <a:xfrm>
            <a:off x="4660200" y="3953355"/>
            <a:ext cx="215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0" dirty="0">
                <a:solidFill>
                  <a:srgbClr val="242424"/>
                </a:solidFill>
                <a:effectLst/>
                <a:latin typeface="sohne"/>
              </a:rPr>
              <a:t>Manhattan distance</a:t>
            </a:r>
          </a:p>
          <a:p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440F5E-713F-4925-B5C0-CBAE9D579B4B}"/>
              </a:ext>
            </a:extLst>
          </p:cNvPr>
          <p:cNvSpPr txBox="1"/>
          <p:nvPr/>
        </p:nvSpPr>
        <p:spPr>
          <a:xfrm>
            <a:off x="8785412" y="3947593"/>
            <a:ext cx="2476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0" dirty="0">
                <a:solidFill>
                  <a:srgbClr val="242424"/>
                </a:solidFill>
                <a:effectLst/>
                <a:latin typeface="sohne"/>
              </a:rPr>
              <a:t>Minkowski distance</a:t>
            </a:r>
          </a:p>
          <a:p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1DAEA8-2FD5-4B29-9B25-86287AF79751}"/>
              </a:ext>
            </a:extLst>
          </p:cNvPr>
          <p:cNvSpPr/>
          <p:nvPr/>
        </p:nvSpPr>
        <p:spPr>
          <a:xfrm>
            <a:off x="163063" y="1882588"/>
            <a:ext cx="11865874" cy="2877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FFFC7231-3E72-4956-8CB4-A63711DCD95A}"/>
              </a:ext>
            </a:extLst>
          </p:cNvPr>
          <p:cNvCxnSpPr/>
          <p:nvPr/>
        </p:nvCxnSpPr>
        <p:spPr>
          <a:xfrm>
            <a:off x="3765176" y="1882588"/>
            <a:ext cx="0" cy="2877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830E91B1-6D54-4214-A0C1-B9C77214A4FF}"/>
              </a:ext>
            </a:extLst>
          </p:cNvPr>
          <p:cNvCxnSpPr/>
          <p:nvPr/>
        </p:nvCxnSpPr>
        <p:spPr>
          <a:xfrm>
            <a:off x="7814700" y="1882588"/>
            <a:ext cx="0" cy="2877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AF59C0B-BB1C-4C98-8E38-961DD2979F00}"/>
              </a:ext>
            </a:extLst>
          </p:cNvPr>
          <p:cNvSpPr txBox="1"/>
          <p:nvPr/>
        </p:nvSpPr>
        <p:spPr>
          <a:xfrm>
            <a:off x="1766049" y="5145742"/>
            <a:ext cx="806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p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是任意常數，當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p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為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1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時就會變成曼哈頓距離；當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p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為二時就會變成歐式距離。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AC73375-0C43-4F55-869D-1D7B496D2ED6}"/>
                  </a:ext>
                </a:extLst>
              </p:cNvPr>
              <p:cNvSpPr txBox="1"/>
              <p:nvPr/>
            </p:nvSpPr>
            <p:spPr>
              <a:xfrm>
                <a:off x="1718993" y="5710518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特徵向量</a:t>
                </a:r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對應的類別</a:t>
                </a: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AC73375-0C43-4F55-869D-1D7B496D2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993" y="5710518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9014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A568E-A50F-48FD-968C-1873DBB6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Model-KNN</a:t>
            </a:r>
            <a:r>
              <a:rPr lang="zh-TW" altLang="en-US" dirty="0"/>
              <a:t>回歸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F770C54-2DDB-4217-A965-F470444CA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504" y="2272604"/>
            <a:ext cx="2285920" cy="1180312"/>
          </a:xfrm>
          <a:ln w="19050"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6FE94CA-5CB3-4D6B-B38F-DC000EA15434}"/>
                  </a:ext>
                </a:extLst>
              </p:cNvPr>
              <p:cNvSpPr txBox="1"/>
              <p:nvPr/>
            </p:nvSpPr>
            <p:spPr>
              <a:xfrm>
                <a:off x="4983520" y="2262595"/>
                <a:ext cx="22859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預測值</a:t>
                </a:r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最終預測值</a:t>
                </a:r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b="0" i="0" dirty="0">
                    <a:solidFill>
                      <a:srgbClr val="242424"/>
                    </a:solidFill>
                    <a:effectLst/>
                    <a:latin typeface="source-serif-pro"/>
                  </a:rPr>
                  <a:t>K:</a:t>
                </a:r>
                <a:r>
                  <a:rPr lang="zh-TW" altLang="en-US" b="0" i="0" dirty="0">
                    <a:solidFill>
                      <a:srgbClr val="242424"/>
                    </a:solidFill>
                    <a:effectLst/>
                    <a:latin typeface="source-serif-pro"/>
                  </a:rPr>
                  <a:t>鄰近資料的個數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6FE94CA-5CB3-4D6B-B38F-DC000EA15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520" y="2262595"/>
                <a:ext cx="2285920" cy="1200329"/>
              </a:xfrm>
              <a:prstGeom prst="rect">
                <a:avLst/>
              </a:prstGeom>
              <a:blipFill>
                <a:blip r:embed="rId3"/>
                <a:stretch>
                  <a:fillRect l="-2406" t="-2538" b="-71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535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FD4A33-93DD-ACB1-48B5-9378D9998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919649-1590-1E8A-9779-50BA3167C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TW" altLang="en-US" dirty="0"/>
              <a:t>根據需求進行單元測試，完成需求驗收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驗收條件是從功能角度出發，確保每項功能都能夠符合設計需求，並提供準確、</a:t>
            </a:r>
            <a:r>
              <a:rPr lang="zh-TW" altLang="en-US"/>
              <a:t>穩定的操作。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1160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5F9918-F957-41F0-9896-8F1FFD43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1. </a:t>
            </a:r>
            <a:r>
              <a:rPr lang="zh-TW" altLang="en-US" b="1" dirty="0"/>
              <a:t>球拍能夠左右平移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A529C5-4E67-4AFF-9D8C-28C7EBE32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1. </a:t>
            </a:r>
            <a:r>
              <a:rPr lang="zh-TW" altLang="en-US" b="1" dirty="0"/>
              <a:t>球拍能夠左右平移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功能描述：</a:t>
            </a:r>
            <a:br>
              <a:rPr lang="zh-TW" altLang="en-US" dirty="0"/>
            </a:br>
            <a:r>
              <a:rPr lang="zh-TW" altLang="en-US" dirty="0"/>
              <a:t>球拍能夠在水平軸上進行左右平移，並能夠準確地跟隨球的運動軌跡進行調整，保持對球的控制。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驗收條件：</a:t>
            </a:r>
            <a:endParaRPr lang="zh-TW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平移範圍</a:t>
            </a:r>
            <a:r>
              <a:rPr lang="zh-TW" altLang="en-US" dirty="0"/>
              <a:t>：球拍必須能夠在預定的範圍內平移，並且在此範圍內運行平穩。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反應速度</a:t>
            </a:r>
            <a:r>
              <a:rPr lang="zh-TW" altLang="en-US" dirty="0"/>
              <a:t>：球拍的左右平移應具備即時反應能力，對發球或回擊過來的球能夠迅速做出調整，且無顯著延遲。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精確度</a:t>
            </a:r>
            <a:r>
              <a:rPr lang="zh-TW" altLang="en-US" dirty="0"/>
              <a:t>：球拍的平移過程應保持高精度，確保其能夠準確地與球的接觸點對齊。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穩定性</a:t>
            </a:r>
            <a:r>
              <a:rPr lang="zh-TW" altLang="en-US" dirty="0"/>
              <a:t>：無論在高速度或突發情況下，球拍的平移功能應穩定運作，不會有跳動、錯位或卡頓現象。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2919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18D2A2-F877-40D0-8834-ECA341F0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</a:t>
            </a:r>
            <a:r>
              <a:rPr lang="zh-TW" altLang="en-US" b="1" dirty="0"/>
              <a:t>發球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0D7CC7-E6A7-4C84-AD21-BBFDA13FB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/>
              <a:t>功能描述：</a:t>
            </a:r>
            <a:br>
              <a:rPr lang="zh-TW" altLang="en-US" dirty="0"/>
            </a:br>
            <a:r>
              <a:rPr lang="zh-TW" altLang="en-US" dirty="0"/>
              <a:t>可以進行發球操作，並且發球能夠依照設置的規範與預期進行。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驗收條件：</a:t>
            </a:r>
            <a:endParaRPr lang="zh-TW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發球準確性</a:t>
            </a:r>
            <a:r>
              <a:rPr lang="zh-TW" altLang="en-US" dirty="0"/>
              <a:t>：發出的球應符合設置的發球方向、時間。</a:t>
            </a:r>
            <a:endParaRPr lang="en-US" altLang="zh-TW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發球穩定性</a:t>
            </a:r>
            <a:r>
              <a:rPr lang="zh-TW" altLang="en-US" dirty="0"/>
              <a:t>：無論操作次數多少，發球機制應無故障。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2115757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412</TotalTime>
  <Words>683</Words>
  <Application>Microsoft Office PowerPoint</Application>
  <PresentationFormat>寬螢幕</PresentationFormat>
  <Paragraphs>93</Paragraphs>
  <Slides>14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3" baseType="lpstr">
      <vt:lpstr>sohne</vt:lpstr>
      <vt:lpstr>source-serif-pro</vt:lpstr>
      <vt:lpstr>Aptos</vt:lpstr>
      <vt:lpstr>Arial</vt:lpstr>
      <vt:lpstr>Calibri</vt:lpstr>
      <vt:lpstr>Calibri Light</vt:lpstr>
      <vt:lpstr>Cambria Math</vt:lpstr>
      <vt:lpstr>Roboto</vt:lpstr>
      <vt:lpstr>回顧</vt:lpstr>
      <vt:lpstr>乒乓BATTLE</vt:lpstr>
      <vt:lpstr>需求</vt:lpstr>
      <vt:lpstr>介面</vt:lpstr>
      <vt:lpstr>Breakdown</vt:lpstr>
      <vt:lpstr>Model-KNN分類</vt:lpstr>
      <vt:lpstr>Model-KNN回歸</vt:lpstr>
      <vt:lpstr>驗收</vt:lpstr>
      <vt:lpstr>1. 球拍能夠左右平移</vt:lpstr>
      <vt:lpstr>2. 發球</vt:lpstr>
      <vt:lpstr>3. 預測球反彈的軌跡</vt:lpstr>
      <vt:lpstr>4. 預測對方回擊路線</vt:lpstr>
      <vt:lpstr>演算法遊玩</vt:lpstr>
      <vt:lpstr>資料收集-流程</vt:lpstr>
      <vt:lpstr>資料收集-樣本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乒乓BATTLE</dc:title>
  <dc:creator>F113112134</dc:creator>
  <cp:lastModifiedBy>Yuan Kang</cp:lastModifiedBy>
  <cp:revision>20</cp:revision>
  <dcterms:created xsi:type="dcterms:W3CDTF">2025-11-19T08:04:07Z</dcterms:created>
  <dcterms:modified xsi:type="dcterms:W3CDTF">2025-12-04T05:39:20Z</dcterms:modified>
</cp:coreProperties>
</file>